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app.xml" ContentType="application/vnd.openxmlformats-officedocument.extended-propertie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docProps/core.xml" ContentType="application/vnd.openxmlformats-package.core-properties+xml"/>
  <Override PartName="/ppt/viewProps.xml" ContentType="application/vnd.openxmlformats-officedocument.presentationml.viewProps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>
  <p:sldMasterIdLst>
    <p:sldMasterId id="2147483648" r:id="rId1"/>
  </p:sldMasterIdLst>
  <p:sldIdLst>
    <p:sldId id="256" r:id="rId3"/>
    <p:sldId id="257" r:id="rId4"/>
    <p:sldId id="258" r:id="rId5"/>
    <p:sldId id="259" r:id="rId6"/>
    <p:sldId id="260" r:id="rId7"/>
  </p:sldIdLst>
  <p:sldSz cx="12192000" cy="6858000"/>
  <p:notesSz cx="12192000" cy="6858000"/>
  <p:defaultTextStyle>
    <a:defPPr>
      <a:defRPr lang="ru-RU"/>
    </a:defPPr>
    <a:lvl1pPr marL="0" algn="l" defTabSz="9144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>
              <a:solidFill>
                <a:schemeClr val="lt1"/>
              </a:solidFill>
            </a:ln>
          </a:left>
          <a:right>
            <a:ln w="12700">
              <a:solidFill>
                <a:schemeClr val="lt1"/>
              </a:solidFill>
            </a:ln>
          </a:right>
          <a:top>
            <a:ln w="12700">
              <a:solidFill>
                <a:schemeClr val="lt1"/>
              </a:solidFill>
            </a:ln>
          </a:top>
          <a:bottom>
            <a:ln w="12700">
              <a:solidFill>
                <a:schemeClr val="lt1"/>
              </a:solidFill>
            </a:ln>
          </a:bottom>
          <a:insideH>
            <a:ln w="12700">
              <a:solidFill>
                <a:schemeClr val="lt1"/>
              </a:solidFill>
            </a:ln>
          </a:insideH>
          <a:insideV>
            <a:ln w="12700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  <a:fill>
          <a:solidFill>
            <a:schemeClr val="accent1">
              <a:tint val="40000"/>
            </a:schemeClr>
          </a:solidFill>
        </a:fill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prstClr val="black"/>
        </a:fontRef>
        <a:schemeClr val="lt1"/>
      </a:tcTxStyle>
      <a:tcStyle>
        <a:tcBdr>
          <a:bottom>
            <a:ln w="38100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  <a:neCell>
      <a:tcStyle>
        <a:tcBdr/>
      </a:tcStyle>
    </a:neCell>
    <a:nwCell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howGuides="1" snapToGrid="0">
      <p:cViewPr varScale="1">
        <p:scale>
          <a:sx n="105" d="100"/>
          <a:sy n="105" d="100"/>
        </p:scale>
        <p:origin x="714" y="114"/>
      </p:cViewPr>
      <p:guideLst>
        <p:guide pos="2160" orient="horz"/>
        <p:guide pos="3840"/>
      </p:guideLst>
    </p:cSldViewPr>
  </p:slide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presProps" Target="presProps.xml" /><Relationship Id="rId9" Type="http://schemas.openxmlformats.org/officeDocument/2006/relationships/tableStyles" Target="tableStyles.xml" /><Relationship Id="rId10" Type="http://schemas.openxmlformats.org/officeDocument/2006/relationships/viewProps" Target="viewProps.xml" /></Relationship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" userDrawn="1">
  <p:cSld name="Титульны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 bwMode="auto"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 bwMode="auto"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 lang="ru-RU"/>
              <a:t>Образец подзаголовка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x" userDrawn="1">
  <p:cSld name="Заголовок и вертикальный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itleAndTx" userDrawn="1">
  <p:cSld name="Вертикальный заголовок и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 bwMode="auto">
          <a:xfrm>
            <a:off x="8724900" y="365125"/>
            <a:ext cx="2628900" cy="5811838"/>
          </a:xfrm>
        </p:spPr>
        <p:txBody>
          <a:bodyPr vert="eaVert"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>
          <a:xfrm>
            <a:off x="838200" y="365125"/>
            <a:ext cx="7734300" cy="5811838"/>
          </a:xfrm>
        </p:spPr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Заголовок и объек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secHead" userDrawn="1">
  <p:cSld name="Заголовок раздел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Obj" userDrawn="1">
  <p:cSld name="Два объект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 bwMode="auto">
          <a:xfrm>
            <a:off x="838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 bwMode="auto">
          <a:xfrm>
            <a:off x="6172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TxTwoObj" userDrawn="1">
  <p:cSld name="Сравнение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365125"/>
            <a:ext cx="10515600" cy="1325563"/>
          </a:xfrm>
        </p:spPr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 bwMode="auto">
          <a:xfrm>
            <a:off x="839788" y="2505074"/>
            <a:ext cx="5157787" cy="368458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 bwMode="auto"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 bwMode="auto">
          <a:xfrm>
            <a:off x="6172200" y="2505074"/>
            <a:ext cx="5183188" cy="368458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Only" userDrawn="1">
  <p:cSld name="Только заголовок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blank" userDrawn="1">
  <p:cSld name="Пусто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Tx" userDrawn="1">
  <p:cSld name="Объект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picTx" userDrawn="1">
  <p:cSld name="Рисунок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 bwMode="auto"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A1FDA7AC-8CF1-49DF-BB7E-B50486077D8B}" type="datetimeFigureOut">
              <a:rPr lang="ru-RU"/>
              <a:t/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E975AB29-4C0B-4ADC-B9AA-A828D3D0F3C6}" type="slidenum">
              <a:rPr lang="ru-RU"/>
              <a:t/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 bwMode="auto">
          <a:xfrm>
            <a:off x="914400" y="145774"/>
            <a:ext cx="1012466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defRPr/>
            </a:pPr>
            <a:r>
              <a:rPr lang="ru-RU" sz="2000" b="1">
                <a:solidFill>
                  <a:prstClr val="black"/>
                </a:solidFill>
                <a:latin typeface="Times New Roman"/>
                <a:cs typeface="Times New Roman"/>
              </a:rPr>
              <a:t>Включение в реестр для осуществлении деятельности в сфере обязательного медицинского страхования по Московской областной программе обязательного медицинского страхования</a:t>
            </a:r>
            <a:endParaRPr lang="ru-RU" sz="2000" b="1">
              <a:solidFill>
                <a:prstClr val="black"/>
              </a:solidFill>
            </a:endParaRPr>
          </a:p>
        </p:txBody>
      </p:sp>
      <p:graphicFrame>
        <p:nvGraphicFramePr>
          <p:cNvPr id="8" name="Таблица 7"/>
          <p:cNvGraphicFramePr>
            <a:graphicFrameLocks xmlns:a="http://schemas.openxmlformats.org/drawingml/2006/main" noGrp="1"/>
          </p:cNvGraphicFramePr>
          <p:nvPr/>
        </p:nvGraphicFramePr>
        <p:xfrm>
          <a:off x="507659" y="2519903"/>
          <a:ext cx="11368523" cy="3948215"/>
        </p:xfrm>
        <a:graphic>
          <a:graphicData uri="http://schemas.openxmlformats.org/drawingml/2006/table">
            <a:tbl>
              <a:tblPr firstRow="1" firstCol="0" lastRow="0" lastCol="0" bandRow="1" bandCol="0">
                <a:tableStyleId>{5C22544A-7EE6-4342-B048-85BDC9FD1C3A}</a:tableStyleId>
              </a:tblPr>
              <a:tblGrid>
                <a:gridCol w="447219"/>
                <a:gridCol w="2052727"/>
                <a:gridCol w="2144111"/>
                <a:gridCol w="1309539"/>
                <a:gridCol w="2403179"/>
                <a:gridCol w="1156088"/>
                <a:gridCol w="1855660"/>
              </a:tblGrid>
              <a:tr h="398391"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№ п/п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Наименование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НПА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Периодичность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Сроки предоставления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Электронная система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Ответственное лицо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1195733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Подача Уведомления </a:t>
                      </a:r>
                      <a:endParaRPr/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 включении в реестр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Приказ Минздрава России от 21.08.2025 № 496н </a:t>
                      </a:r>
                      <a:endParaRPr/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«Об утверждении Правил обязательного медицинского страхования», п. 118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Ежегодно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 1 сентября года, предшествующего году, </a:t>
                      </a:r>
                      <a:endParaRPr/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в котором медицинская организация намерена осуществлять деятельность </a:t>
                      </a:r>
                      <a:endParaRPr/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в сфере ОМС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ГИС ОМС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Кузьменко Ольга Олеговна, </a:t>
                      </a:r>
                      <a:endParaRPr/>
                    </a:p>
                    <a:p>
                      <a:pPr algn="l"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доб. тел. 12-83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645820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Уведомление </a:t>
                      </a:r>
                      <a:endParaRPr/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об изменении сведений </a:t>
                      </a:r>
                      <a:endParaRPr/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 медицинской организации (актуализация) 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Приказ Минздрава России от 21.08.2025 № 496н  </a:t>
                      </a:r>
                      <a:endParaRPr/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«Об утверждении Правил обязательного медицинского страхования», п. 130</a:t>
                      </a:r>
                      <a:endParaRPr/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Регулярно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Не позднее двух рабочих дней со дня наступления изменений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ГИС ОМС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Кузьменко Ольга Олеговна, </a:t>
                      </a:r>
                      <a:endParaRPr/>
                    </a:p>
                    <a:p>
                      <a:pPr algn="l"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доб. тел. 12-83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792654">
                <a:tc gridSpan="7">
                  <a:txBody>
                    <a:bodyPr/>
                    <a:p>
                      <a:pPr marL="0" marR="0" lvl="0" indent="0" algn="l" defTabSz="9144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1400" i="1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Информация размещена на сайте Территориального фонда обязательного медицинского страхования Московской области </a:t>
                      </a:r>
                      <a:r>
                        <a:rPr lang="en-US" sz="1400" i="1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https://www.mofoms.ru/medorganizatsiyam/poryadok-podachi-uvedomleniya-o-vklyuchenii-v-reestr-meditsinskikh-organizatsiy/</a:t>
                      </a:r>
                      <a:endParaRPr lang="ru-RU" sz="1400" i="1">
                        <a:solidFill>
                          <a:srgbClr val="00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l">
                        <a:defRPr/>
                      </a:pPr>
                      <a:endParaRPr lang="ru-RU" sz="1400">
                        <a:solidFill>
                          <a:srgbClr val="00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</a:tr>
            </a:tbl>
          </a:graphicData>
        </a:graphic>
      </p:graphicFrame>
      <p:sp>
        <p:nvSpPr>
          <p:cNvPr id="4" name="Заголовок 3"/>
          <p:cNvSpPr>
            <a:spLocks noGrp="1"/>
          </p:cNvSpPr>
          <p:nvPr>
            <p:ph type="title"/>
          </p:nvPr>
        </p:nvSpPr>
        <p:spPr bwMode="auto">
          <a:xfrm rot="10800000" flipV="1">
            <a:off x="507659" y="1749952"/>
            <a:ext cx="10914440" cy="473822"/>
          </a:xfrm>
        </p:spPr>
        <p:txBody>
          <a:bodyPr>
            <a:normAutofit/>
          </a:bodyPr>
          <a:lstStyle/>
          <a:p>
            <a:pPr algn="r">
              <a:defRPr/>
            </a:pPr>
            <a:r>
              <a:rPr lang="ru-RU" sz="1800" b="1">
                <a:latin typeface="Times New Roman"/>
                <a:cs typeface="Times New Roman"/>
              </a:rPr>
              <a:t>Медицинские организации государственной или муниципальной системы здравоохранения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 bwMode="auto">
          <a:xfrm>
            <a:off x="914400" y="145774"/>
            <a:ext cx="1012466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defRPr/>
            </a:pPr>
            <a:r>
              <a:rPr lang="ru-RU" sz="2000" b="1">
                <a:solidFill>
                  <a:prstClr val="black"/>
                </a:solidFill>
                <a:latin typeface="Times New Roman"/>
                <a:cs typeface="Times New Roman"/>
              </a:rPr>
              <a:t>Включение в реестр для осуществлении деятельности в сфере обязательного медицинского страхования по Московской областной программе обязательного медицинского страхования</a:t>
            </a:r>
            <a:endParaRPr lang="ru-RU" sz="2000" b="1">
              <a:solidFill>
                <a:prstClr val="black"/>
              </a:solidFill>
            </a:endParaRPr>
          </a:p>
        </p:txBody>
      </p:sp>
      <p:graphicFrame>
        <p:nvGraphicFramePr>
          <p:cNvPr id="8" name="Таблица 7"/>
          <p:cNvGraphicFramePr>
            <a:graphicFrameLocks xmlns:a="http://schemas.openxmlformats.org/drawingml/2006/main" noGrp="1"/>
          </p:cNvGraphicFramePr>
          <p:nvPr/>
        </p:nvGraphicFramePr>
        <p:xfrm>
          <a:off x="1153812" y="2046081"/>
          <a:ext cx="10058984" cy="3948215"/>
        </p:xfrm>
        <a:graphic>
          <a:graphicData uri="http://schemas.openxmlformats.org/drawingml/2006/table">
            <a:tbl>
              <a:tblPr firstRow="1" firstCol="0" lastRow="0" lastCol="0" bandRow="1" bandCol="0">
                <a:tableStyleId>{5C22544A-7EE6-4342-B048-85BDC9FD1C3A}</a:tableStyleId>
              </a:tblPr>
              <a:tblGrid>
                <a:gridCol w="447219"/>
                <a:gridCol w="2052727"/>
                <a:gridCol w="2144111"/>
                <a:gridCol w="2403179"/>
                <a:gridCol w="1156088"/>
                <a:gridCol w="1855660"/>
              </a:tblGrid>
              <a:tr h="398391"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№ п/п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Наименование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НПА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Сроки предоставления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Электронная система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Ответственное лицо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1195733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Подача Заявления </a:t>
                      </a:r>
                      <a:endParaRPr/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 включении в реестр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Приказ Минздрава России от 21.08.2025 № 496н </a:t>
                      </a:r>
                      <a:endParaRPr/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«Об утверждении Правил обязательного медицинского страхования», п. 128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 gridSpan="2"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latin typeface="Times New Roman"/>
                          <a:ea typeface="Calibri"/>
                          <a:cs typeface="Times New Roman"/>
                        </a:rPr>
                        <a:t>В порядке и по форме, установленным Правительством Российской Федерации</a:t>
                      </a:r>
                      <a:endParaRPr/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rowSpan="2">
                  <a:txBody>
                    <a:bodyPr/>
                    <a:p>
                      <a:pPr algn="l"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Кузьменко Ольга Олеговна, </a:t>
                      </a:r>
                      <a:endParaRPr/>
                    </a:p>
                    <a:p>
                      <a:pPr algn="l"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доб. тел. 12-83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645820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Уведомление </a:t>
                      </a:r>
                      <a:endParaRPr/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об изменении сведений </a:t>
                      </a:r>
                      <a:endParaRPr/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 медицинской организации (актуализация) 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Приказ Минздрава России от 28.02.2019 № 108н </a:t>
                      </a:r>
                      <a:endParaRPr/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«Об утверждении Правил обязательного медицинского страхования», п. 130</a:t>
                      </a:r>
                      <a:endParaRPr/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Не позднее двух рабочих дней со дня наступления изменений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4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ГИС ОМС</a:t>
                      </a:r>
                      <a:endParaRPr lang="ru-RU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 vMerge="1">
                  <a:txBody>
                    <a:bodyPr/>
                    <a:p>
                      <a:pPr algn="l">
                        <a:defRPr/>
                      </a:pP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792654">
                <a:tc gridSpan="6">
                  <a:txBody>
                    <a:bodyPr/>
                    <a:p>
                      <a:pPr marL="0" marR="0" lvl="0" indent="0" algn="l" defTabSz="9144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1400" i="1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Информация размещена на сайте Территориального фонда обязательного медицинского страхования Московской области </a:t>
                      </a:r>
                      <a:r>
                        <a:rPr lang="en-US" sz="1400" i="1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https://www.mofoms.ru/medorganizatsiyam/poryadok-podachi-uvedomleniya-o-vklyuchenii-v-reestr-meditsinskikh-organizatsiy/</a:t>
                      </a:r>
                      <a:endParaRPr lang="ru-RU" sz="1400" i="1">
                        <a:solidFill>
                          <a:srgbClr val="00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l">
                        <a:defRPr/>
                      </a:pPr>
                      <a:endParaRPr lang="ru-RU" sz="1400">
                        <a:solidFill>
                          <a:srgbClr val="00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  <a:tc hMerge="1">
                  <a:txBody>
                    <a:bodyPr/>
                    <a:p>
                      <a:endParaRPr/>
                    </a:p>
                  </a:txBody>
                </a:tc>
              </a:tr>
            </a:tbl>
          </a:graphicData>
        </a:graphic>
      </p:graphicFrame>
      <p:sp>
        <p:nvSpPr>
          <p:cNvPr id="4" name="Заголовок 3"/>
          <p:cNvSpPr>
            <a:spLocks noGrp="1"/>
          </p:cNvSpPr>
          <p:nvPr>
            <p:ph type="title"/>
          </p:nvPr>
        </p:nvSpPr>
        <p:spPr bwMode="auto">
          <a:xfrm rot="10800000" flipV="1">
            <a:off x="388787" y="1366848"/>
            <a:ext cx="10914440" cy="473822"/>
          </a:xfrm>
        </p:spPr>
        <p:txBody>
          <a:bodyPr>
            <a:normAutofit/>
          </a:bodyPr>
          <a:lstStyle/>
          <a:p>
            <a:pPr algn="ctr">
              <a:defRPr/>
            </a:pPr>
            <a:r>
              <a:rPr lang="ru-RU" sz="1800" b="1">
                <a:latin typeface="Times New Roman"/>
                <a:cs typeface="Times New Roman"/>
              </a:rPr>
              <a:t>Медицинские организации частной системы здравоохранения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341123731" name="Заголовок 1"/>
          <p:cNvSpPr>
            <a:spLocks noGrp="1"/>
          </p:cNvSpPr>
          <p:nvPr>
            <p:ph type="title"/>
          </p:nvPr>
        </p:nvSpPr>
        <p:spPr bwMode="auto">
          <a:xfrm>
            <a:off x="637031" y="218820"/>
            <a:ext cx="10515600" cy="837059"/>
          </a:xfrm>
        </p:spPr>
        <p:txBody>
          <a:bodyPr/>
          <a:lstStyle/>
          <a:p>
            <a:pPr>
              <a:defRPr/>
            </a:pPr>
            <a:r>
              <a:rPr sz="2800">
                <a:latin typeface="Times New Roman"/>
                <a:ea typeface="Times New Roman"/>
                <a:cs typeface="Times New Roman"/>
              </a:rPr>
              <a:t>Сведения</a:t>
            </a:r>
            <a:r>
              <a:rPr sz="2800">
                <a:latin typeface="Times New Roman"/>
                <a:ea typeface="Times New Roman"/>
                <a:cs typeface="Times New Roman"/>
              </a:rPr>
              <a:t>, </a:t>
            </a:r>
            <a:r>
              <a:rPr sz="2800">
                <a:latin typeface="Times New Roman"/>
                <a:ea typeface="Times New Roman"/>
                <a:cs typeface="Times New Roman"/>
              </a:rPr>
              <a:t>подлежащие</a:t>
            </a:r>
            <a:r>
              <a:rPr sz="2800">
                <a:latin typeface="Times New Roman"/>
                <a:ea typeface="Times New Roman"/>
                <a:cs typeface="Times New Roman"/>
              </a:rPr>
              <a:t> </a:t>
            </a:r>
            <a:r>
              <a:rPr sz="2800">
                <a:latin typeface="Times New Roman"/>
                <a:ea typeface="Times New Roman"/>
                <a:cs typeface="Times New Roman"/>
              </a:rPr>
              <a:t>актуализации</a:t>
            </a:r>
            <a:r>
              <a:rPr sz="2800"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2800">
                <a:latin typeface="Times New Roman"/>
                <a:ea typeface="Times New Roman"/>
                <a:cs typeface="Times New Roman"/>
              </a:rPr>
              <a:t>организацией</a:t>
            </a:r>
            <a:r>
              <a:rPr sz="2800">
                <a:latin typeface="Times New Roman"/>
                <a:ea typeface="Times New Roman"/>
                <a:cs typeface="Times New Roman"/>
              </a:rPr>
              <a:t> </a:t>
            </a:r>
            <a:endParaRPr sz="2800">
              <a:latin typeface="Times New Roman"/>
              <a:cs typeface="Times New Roman"/>
            </a:endParaRPr>
          </a:p>
        </p:txBody>
      </p:sp>
      <p:sp>
        <p:nvSpPr>
          <p:cNvPr id="1150319599" name=" 1150319598"/>
          <p:cNvSpPr/>
          <p:nvPr/>
        </p:nvSpPr>
        <p:spPr bwMode="auto">
          <a:xfrm>
            <a:off x="548700" y="1202183"/>
            <a:ext cx="11094597" cy="5212440"/>
          </a:xfrm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/>
            <a:spAutoFit/>
          </a:bodyPr>
          <a:lstStyle/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13) 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электронной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почты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номер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телефона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(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индивидуального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предпринимателя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осуществляющего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медицинскую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деятельность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);</a:t>
            </a:r>
            <a:b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</a:b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15) 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банковские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реквизиты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17) 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сведения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обособленных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структурных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осуществляющих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деятельность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реализации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территориальной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программы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субъекта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Российской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Федерации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:  </a:t>
            </a:r>
            <a:endParaRPr/>
          </a:p>
          <a:p>
            <a:pPr>
              <a:defRPr/>
            </a:pPr>
            <a:r>
              <a:rPr sz="1600">
                <a:latin typeface="Times New Roman"/>
                <a:ea typeface="Times New Roman"/>
                <a:cs typeface="Times New Roman"/>
              </a:rPr>
              <a:t>  -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полное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наименование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в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соответствии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сведениями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	ЕГРЮЛ;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-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реестровый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номер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-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вид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-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в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пределах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места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нахождения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-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уникальный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номер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в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пределах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места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нахождения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в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государственном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адресном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реестре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-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электронной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почты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номер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телефона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-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фамилию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имя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отчество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(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при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наличии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)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руководителя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 -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банковские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реквизиты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(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при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наличии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);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18) 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сведения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адресах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оказания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помощи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территории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субъекта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Российской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Федерации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расположенных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данным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адресам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обособленных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структурных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подразделениях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и (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или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)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наименованиях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структурных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подразделений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расположенных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данным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адресам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(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при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наличии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),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уникальные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номера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адресов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оказания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помощи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в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государственном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адресном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реестре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;</a:t>
            </a:r>
            <a:endParaRPr sz="1600">
              <a:latin typeface="Times New Roman"/>
              <a:cs typeface="Times New Roman"/>
            </a:endParaRPr>
          </a:p>
          <a:p>
            <a:pPr>
              <a:defRPr/>
            </a:pP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19) 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мощность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коечного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фонда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организации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и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количество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врачей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участвующих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в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оказании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первичной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медико-санитарной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помощи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в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разрезе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профилей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и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адресов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оказания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медицинской 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помощи</a:t>
            </a:r>
            <a:r>
              <a:rPr sz="1600" b="0" i="0" u="non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;</a:t>
            </a:r>
            <a:endParaRPr sz="1600">
              <a:latin typeface="Times New Roman"/>
              <a:cs typeface="Times New Roman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8198" y="121787"/>
            <a:ext cx="10515600" cy="967409"/>
          </a:xfrm>
        </p:spPr>
        <p:txBody>
          <a:bodyPr>
            <a:normAutofit fontScale="90000"/>
          </a:bodyPr>
          <a:lstStyle/>
          <a:p>
            <a:pPr lvl="0" algn="ctr">
              <a:lnSpc>
                <a:spcPct val="100000"/>
              </a:lnSpc>
              <a:spcBef>
                <a:spcPts val="0"/>
              </a:spcBef>
              <a:defRPr/>
            </a:pPr>
            <a:r>
              <a:rPr lang="ru-RU" sz="2200" b="1">
                <a:solidFill>
                  <a:prstClr val="black"/>
                </a:solidFill>
                <a:latin typeface="Times New Roman"/>
                <a:ea typeface="Calibri"/>
                <a:cs typeface="+mn-cs"/>
              </a:rPr>
              <a:t>Перечень отчетных форм медицинских организаций, подлежащих предоставлению</a:t>
            </a:r>
            <a:br>
              <a:rPr lang="ru-RU" sz="2200" b="1">
                <a:solidFill>
                  <a:prstClr val="black"/>
                </a:solidFill>
                <a:latin typeface="Times New Roman"/>
                <a:ea typeface="Calibri"/>
                <a:cs typeface="+mn-cs"/>
              </a:rPr>
            </a:br>
            <a:r>
              <a:rPr lang="ru-RU" sz="2200" b="1">
                <a:solidFill>
                  <a:prstClr val="black"/>
                </a:solidFill>
                <a:latin typeface="Times New Roman"/>
                <a:ea typeface="Calibri"/>
                <a:cs typeface="+mn-cs"/>
              </a:rPr>
              <a:t> в Аналитическое управление ТФОМС </a:t>
            </a:r>
            <a:r>
              <a:rPr lang="ru-RU" sz="2200" b="1">
                <a:solidFill>
                  <a:prstClr val="black"/>
                </a:solidFill>
                <a:latin typeface="Times New Roman"/>
                <a:ea typeface="Calibri"/>
                <a:cs typeface="+mn-cs"/>
              </a:rPr>
              <a:t>МО</a:t>
            </a:r>
            <a:endParaRPr lang="ru-RU"/>
          </a:p>
        </p:txBody>
      </p:sp>
      <p:graphicFrame>
        <p:nvGraphicFramePr>
          <p:cNvPr id="3" name="Таблица 2"/>
          <p:cNvGraphicFramePr>
            <a:graphicFrameLocks xmlns:a="http://schemas.openxmlformats.org/drawingml/2006/main" noGrp="1"/>
          </p:cNvGraphicFramePr>
          <p:nvPr/>
        </p:nvGraphicFramePr>
        <p:xfrm>
          <a:off x="501013" y="1208995"/>
          <a:ext cx="11189969" cy="5378958"/>
        </p:xfrm>
        <a:graphic>
          <a:graphicData uri="http://schemas.openxmlformats.org/drawingml/2006/table">
            <a:tbl>
              <a:tblPr firstRow="1" firstCol="0" lastRow="0" lastCol="0" bandRow="1" bandCol="0">
                <a:tableStyleId>{5C22544A-7EE6-4342-B048-85BDC9FD1C3A}</a:tableStyleId>
              </a:tblPr>
              <a:tblGrid>
                <a:gridCol w="440195"/>
                <a:gridCol w="2802511"/>
                <a:gridCol w="2186609"/>
                <a:gridCol w="1222109"/>
                <a:gridCol w="1574100"/>
                <a:gridCol w="1563756"/>
                <a:gridCol w="1400689"/>
              </a:tblGrid>
              <a:tr h="424623"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№ п/п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Наименование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НПА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Периодичность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Сроки предоставления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Электронная система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b="1">
                          <a:solidFill>
                            <a:srgbClr val="FFFFFF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Ответственное лицо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1237553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Отчет «Сведения о кредиторской задолженности медицинских организаций государственной и муниципальной систем здравоохранения, участвующих в реализации территориальной программы обязательного медицинского страхования» 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Письмо ФОМС от 28.02.2024 </a:t>
                      </a:r>
                      <a:endParaRPr/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№ 00-10-21-2-04/3299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Ежемесячно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 13 числа месяца, следующего </a:t>
                      </a:r>
                      <a:endParaRPr/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за отчетным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АИС ЦСОО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Кузьменко Ольга Олеговна, </a:t>
                      </a:r>
                      <a:endParaRPr/>
                    </a:p>
                    <a:p>
                      <a:pPr algn="l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доб. тел. 12-83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787828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Форма  № 14-МЕД (ОМС) – «Сведения </a:t>
                      </a:r>
                      <a:endParaRPr/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о работе медицинских организаций в сфере ОМС»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Приказ Федеральной службы государственной статистики от 17.04.2014 № 258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 раз в полугодие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За 1 полугодие – на 35 день после отчетного периода; за январь – декабрь – до 10 марта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АИС ЦСОО</a:t>
                      </a: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8890" marR="8890" marT="8890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Шалаева Светлана Анатольевна, </a:t>
                      </a:r>
                      <a:endParaRPr/>
                    </a:p>
                    <a:p>
                      <a:pPr algn="l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доб. тел. 12-08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857208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marL="0" marR="0" lvl="0" indent="0" algn="l" defTabSz="914400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1200" b="0" i="0" u="none" strike="noStrike" cap="none" spc="0">
                          <a:ln>
                            <a:noFill/>
                          </a:ln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Форма  № 14-Ф(ОМС) – «Сведения о поступлении и расходовании средств ОМС медицинскими организациями»</a:t>
                      </a:r>
                      <a:endParaRPr lang="ru-RU" sz="1100" b="0" i="0" u="none" strike="noStrike" cap="none" spc="0">
                        <a:ln>
                          <a:noFill/>
                        </a:ln>
                        <a:solidFill>
                          <a:prstClr val="black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l">
                        <a:defRPr/>
                      </a:pPr>
                      <a:endParaRPr lang="ru-RU" sz="1200">
                        <a:solidFill>
                          <a:srgbClr val="00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Приказ Федеральной службы государственной статистики от 17.04.2014 № 258</a:t>
                      </a:r>
                      <a:endParaRPr/>
                    </a:p>
                    <a:p>
                      <a:pPr>
                        <a:defRPr/>
                      </a:pPr>
                      <a:endParaRPr lang="ru-RU" sz="1200">
                        <a:solidFill>
                          <a:srgbClr val="00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Ежеквартально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 25 числа после отчетного периода, за январь – декабрь – до 1 марта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АИС ЦСОО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Сергеева Ирина Анатольевна,</a:t>
                      </a:r>
                      <a:endParaRPr/>
                    </a:p>
                    <a:p>
                      <a:pPr algn="l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доб. тел. 12-86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1520300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Форма № 62 «Сведения о ресурсном обеспечении и оказании медицинской помощи населению»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Приказ Росстата от 18.12.2025 № 732 «Об утверждении формы федерального статистического наблюдения  №62 </a:t>
                      </a:r>
                      <a:r>
                        <a:rPr lang="ru-RU" sz="1200" b="0" i="0" u="none" strike="noStrike" cap="none" spc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«Сведения о ресурсном обеспечении и оказании медицинской помощи населению» и</a:t>
                      </a: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указаний по ее заполнению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Годовая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 1 марта года, следующего за отчетным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Система мониторинга ресурсного обеспечения здравоохранения, оказания и финансирования медицинской помощи населению МЗ РФ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Кузьменко Ольга Олеговна, </a:t>
                      </a:r>
                      <a:endParaRPr/>
                    </a:p>
                    <a:p>
                      <a:pPr algn="l">
                        <a:defRPr/>
                      </a:pPr>
                      <a:r>
                        <a:rPr lang="ru-RU" sz="12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доб. тел. 12-83</a:t>
                      </a:r>
                      <a:endParaRPr/>
                    </a:p>
                  </a:txBody>
                  <a:tcPr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 bwMode="auto">
          <a:xfrm>
            <a:off x="308472" y="363557"/>
            <a:ext cx="11554286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0"/>
              </a:spcAft>
              <a:defRPr/>
            </a:pPr>
            <a:r>
              <a:rPr lang="ru-RU" sz="2800" b="1">
                <a:latin typeface="Times New Roman"/>
                <a:ea typeface="Calibri"/>
              </a:rPr>
              <a:t>Отчёт о заработной плате работников медицинских организаций </a:t>
            </a:r>
            <a:br>
              <a:rPr lang="ru-RU" sz="2800" b="1">
                <a:latin typeface="Times New Roman"/>
                <a:ea typeface="Calibri"/>
              </a:rPr>
            </a:br>
            <a:r>
              <a:rPr lang="ru-RU" sz="2800" b="1">
                <a:latin typeface="Times New Roman"/>
                <a:ea typeface="Calibri"/>
              </a:rPr>
              <a:t>в сфере обязательного медицинского страхования</a:t>
            </a:r>
            <a:endParaRPr lang="ru-RU" sz="2800">
              <a:latin typeface="Times New Roman"/>
              <a:ea typeface="Calibri"/>
            </a:endParaRPr>
          </a:p>
        </p:txBody>
      </p:sp>
      <p:graphicFrame>
        <p:nvGraphicFramePr>
          <p:cNvPr id="5" name="Таблица 4"/>
          <p:cNvGraphicFramePr>
            <a:graphicFrameLocks xmlns:a="http://schemas.openxmlformats.org/drawingml/2006/main" noGrp="1"/>
          </p:cNvGraphicFramePr>
          <p:nvPr/>
        </p:nvGraphicFramePr>
        <p:xfrm>
          <a:off x="308473" y="1388125"/>
          <a:ext cx="11554285" cy="2040876"/>
        </p:xfrm>
        <a:graphic>
          <a:graphicData uri="http://schemas.openxmlformats.org/drawingml/2006/table">
            <a:tbl>
              <a:tblPr firstRow="1" firstCol="1" lastRow="0" lastCol="0" bandRow="0" bandCol="0">
                <a:tableStyleId>{5C22544A-7EE6-4342-B048-85BDC9FD1C3A}</a:tableStyleId>
              </a:tblPr>
              <a:tblGrid>
                <a:gridCol w="431986"/>
                <a:gridCol w="3843946"/>
                <a:gridCol w="1934467"/>
                <a:gridCol w="1387460"/>
                <a:gridCol w="1562770"/>
                <a:gridCol w="1210195"/>
                <a:gridCol w="1183461"/>
              </a:tblGrid>
              <a:tr h="680292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u="none" strike="noStrike">
                          <a:latin typeface="Times New Roman"/>
                          <a:cs typeface="Times New Roman"/>
                        </a:rPr>
                        <a:t>№ п/п</a:t>
                      </a:r>
                      <a:endParaRPr lang="ru-RU" sz="1100" b="1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u="none" strike="noStrike">
                          <a:latin typeface="Times New Roman"/>
                          <a:cs typeface="Times New Roman"/>
                        </a:rPr>
                        <a:t>Наименование</a:t>
                      </a:r>
                      <a:endParaRPr lang="ru-RU" sz="1100" b="1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u="none" strike="noStrike">
                          <a:latin typeface="Times New Roman"/>
                          <a:cs typeface="Times New Roman"/>
                        </a:rPr>
                        <a:t>НПА</a:t>
                      </a:r>
                      <a:endParaRPr lang="ru-RU" sz="1100" b="1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u="none" strike="noStrike">
                          <a:latin typeface="Times New Roman"/>
                          <a:cs typeface="Times New Roman"/>
                        </a:rPr>
                        <a:t>Периодичность</a:t>
                      </a:r>
                      <a:endParaRPr lang="ru-RU" sz="1100" b="1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u="none" strike="noStrike">
                          <a:latin typeface="Times New Roman"/>
                          <a:cs typeface="Times New Roman"/>
                        </a:rPr>
                        <a:t>Сроки предоставления</a:t>
                      </a:r>
                      <a:endParaRPr lang="ru-RU" sz="1100" b="1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u="none" strike="noStrike">
                          <a:latin typeface="Times New Roman"/>
                          <a:cs typeface="Times New Roman"/>
                        </a:rPr>
                        <a:t>Электронная система</a:t>
                      </a:r>
                      <a:endParaRPr lang="ru-RU" sz="1100" b="1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100" u="none" strike="noStrike">
                          <a:latin typeface="Times New Roman"/>
                          <a:cs typeface="Times New Roman"/>
                        </a:rPr>
                        <a:t>Ответственное лицо</a:t>
                      </a:r>
                      <a:endParaRPr lang="ru-RU" sz="1100" b="1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680292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b="0" i="0" u="none" strike="noStrike">
                          <a:solidFill>
                            <a:schemeClr val="dk1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Форма ЗП - Форма отчетности о заработной плате работников медицинских организаций в сфере обязательного медицинского страхования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Приказ ФФОМС от 26.03.2013 № 65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Ежемесячно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До 10 числа месяца, следующего за отчетным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АИС ЦСОО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 rowSpan="2">
                  <a:txBody>
                    <a:bodyPr/>
                    <a:p>
                      <a:pPr algn="l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Шевченко Наталья Геннадьевна, доб. тел. 11-17; </a:t>
                      </a:r>
                      <a:br>
                        <a:rPr lang="ru-RU" sz="1200" u="none" strike="noStrike">
                          <a:latin typeface="Times New Roman"/>
                          <a:cs typeface="Times New Roman"/>
                        </a:rPr>
                      </a:b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Исаева Татьяна Петровна,      доб. тел.  12-81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15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</a:tr>
              <a:tr h="680292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b="0" i="0" u="none" strike="noStrike">
                          <a:solidFill>
                            <a:schemeClr val="dk1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Форма ЗП_частные - Форма отчетности о заработной плате работников медицинских организаций в сфере обязательного медицинского страхования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Приказ ФФОМС от 26.03.2013 № 65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Ежемесячно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До 10 числа месяца, следующего за отчетным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u="none" strike="noStrike">
                          <a:latin typeface="Times New Roman"/>
                          <a:cs typeface="Times New Roman"/>
                        </a:rPr>
                        <a:t>АИС ЦСОО</a:t>
                      </a:r>
                      <a:endParaRPr lang="ru-RU" sz="1200" b="0" i="0" u="none" strike="noStrike">
                        <a:solidFill>
                          <a:srgbClr val="000000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8573" marR="8573" marT="8573" marB="0" anchor="ctr">
                    <a:lnL w="12700" algn="ctr">
                      <a:solidFill>
                        <a:schemeClr val="tx1"/>
                      </a:solidFill>
                    </a:lnL>
                    <a:lnR w="12700" algn="ctr">
                      <a:solidFill>
                        <a:schemeClr val="tx1"/>
                      </a:solidFill>
                    </a:lnR>
                    <a:lnT w="12700" algn="ctr">
                      <a:solidFill>
                        <a:schemeClr val="tx1"/>
                      </a:solidFill>
                    </a:lnT>
                    <a:lnB w="12700" algn="ctr">
                      <a:solidFill>
                        <a:schemeClr val="tx1"/>
                      </a:solidFill>
                    </a:lnB>
                  </a:tcPr>
                </a:tc>
                <a:tc vMerge="1">
                  <a:txBody>
                    <a:bodyPr/>
                    <a:p>
                      <a:pPr>
                        <a:defRPr/>
                      </a:pPr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Прямоугольник 5"/>
          <p:cNvSpPr/>
          <p:nvPr/>
        </p:nvSpPr>
        <p:spPr bwMode="auto">
          <a:xfrm>
            <a:off x="308472" y="4560983"/>
            <a:ext cx="11675050" cy="1323439"/>
          </a:xfrm>
          <a:prstGeom prst="rect">
            <a:avLst/>
          </a:prstGeom>
          <a:solidFill>
            <a:schemeClr val="accent5"/>
          </a:solidFill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1600">
                <a:solidFill>
                  <a:schemeClr val="bg1"/>
                </a:solidFill>
                <a:latin typeface="Times New Roman"/>
                <a:ea typeface="Calibri"/>
                <a:cs typeface="Times New Roman"/>
              </a:rPr>
              <a:t>Нормативная документация размещена на сайте Территориального фонда обязательного медицинского страхования Московской области </a:t>
            </a:r>
            <a:r>
              <a:rPr lang="en-US" sz="1600">
                <a:solidFill>
                  <a:schemeClr val="bg1"/>
                </a:solidFill>
                <a:latin typeface="Times New Roman"/>
                <a:ea typeface="Calibri"/>
                <a:cs typeface="Times New Roman"/>
              </a:rPr>
              <a:t>https://www.mofoms.ru/dokumenty/normativnaya-baza/regionalnye-normativnye-pravovye-akty-federalnye-i-regionalnye-dokumenty/</a:t>
            </a:r>
            <a:endParaRPr lang="ru-RU" sz="1600">
              <a:solidFill>
                <a:schemeClr val="bg1"/>
              </a:solidFill>
              <a:latin typeface="Times New Roman"/>
              <a:ea typeface="Calibri"/>
              <a:cs typeface="Times New Roman"/>
            </a:endParaRPr>
          </a:p>
          <a:p>
            <a:pPr>
              <a:defRPr/>
            </a:pPr>
            <a:r>
              <a:rPr lang="ru-RU" sz="1600">
                <a:solidFill>
                  <a:schemeClr val="bg1"/>
                </a:solidFill>
                <a:latin typeface="Times New Roman"/>
                <a:ea typeface="Calibri"/>
                <a:cs typeface="Times New Roman"/>
              </a:rPr>
              <a:t>Главная → Документы → Нормативная база → Региональные нормативные правовые акты, федеральные и региональные нормативные правовые документы по обязательному медицинскому страхованию.</a:t>
            </a:r>
            <a:endParaRPr lang="ru-RU" sz="2400">
              <a:solidFill>
                <a:schemeClr val="bg1"/>
              </a:solidFill>
              <a:latin typeface="Times New Roman"/>
              <a:ea typeface="Calibri"/>
              <a:cs typeface="Times New Roman"/>
            </a:endParaRPr>
          </a:p>
        </p:txBody>
      </p:sp>
      <p:sp>
        <p:nvSpPr>
          <p:cNvPr id="7" name="Прямоугольник 6"/>
          <p:cNvSpPr/>
          <p:nvPr/>
        </p:nvSpPr>
        <p:spPr bwMode="auto">
          <a:xfrm>
            <a:off x="531845" y="3861082"/>
            <a:ext cx="5012834" cy="548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4999"/>
              </a:lnSpc>
              <a:spcAft>
                <a:spcPts val="0"/>
              </a:spcAft>
              <a:defRPr/>
            </a:pPr>
            <a:r>
              <a:rPr lang="ru-RU" sz="2800" i="1">
                <a:latin typeface="Times New Roman"/>
                <a:ea typeface="Calibri"/>
              </a:rPr>
              <a:t>СПРАВОЧНО:</a:t>
            </a:r>
            <a:endParaRPr lang="ru-RU" sz="2800" i="1">
              <a:latin typeface="Times New Roman"/>
              <a:ea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Arial"/>
        <a:cs typeface="Arial"/>
      </a:majorFont>
      <a:minorFont>
        <a:latin typeface="Calibri"/>
        <a:ea typeface="Arial"/>
        <a:cs typeface="Arial"/>
      </a:minorFont>
    </a:fontScheme>
    <a:fmtScheme name="Стандартная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Р7-Офис/2025.3.1.923</Application>
  <DocSecurity>0</DocSecurity>
  <PresentationFormat>Широкоэкранный</PresentationFormat>
  <Paragraphs>0</Paragraphs>
  <Slides>5</Slides>
  <Notes>5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Theme 1</vt:lpstr>
      <vt:lpstr>Slide 1</vt:lpstr>
      <vt:lpstr>Slide 2</vt:lpstr>
      <vt:lpstr>Slide 3</vt:lpstr>
      <vt:lpstr>Slide 4</vt:lpstr>
      <vt:lpstr>Slide 5</vt:lpstr>
    </vt:vector>
  </TitlesOfParts>
  <Manager/>
  <Company>tfoms mo</Company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subject/>
  <dc:creator>Ларин Алексей Александрович</dc:creator>
  <cp:keywords/>
  <dc:description/>
  <dc:identifier/>
  <dc:language/>
  <cp:lastModifiedBy>arhangelskaya</cp:lastModifiedBy>
  <cp:revision>57</cp:revision>
  <dcterms:created xsi:type="dcterms:W3CDTF">2020-12-21T12:18:05Z</dcterms:created>
  <dcterms:modified xsi:type="dcterms:W3CDTF">2025-12-24T14:01:08Z</dcterms:modified>
  <cp:category/>
  <cp:contentStatus/>
  <cp:version/>
</cp:coreProperties>
</file>